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71" r:id="rId6"/>
    <p:sldId id="262" r:id="rId7"/>
    <p:sldId id="261" r:id="rId8"/>
    <p:sldId id="268" r:id="rId9"/>
    <p:sldId id="269" r:id="rId10"/>
    <p:sldId id="270" r:id="rId11"/>
    <p:sldId id="263" r:id="rId12"/>
    <p:sldId id="264" r:id="rId13"/>
    <p:sldId id="272" r:id="rId14"/>
    <p:sldId id="265" r:id="rId15"/>
    <p:sldId id="267" r:id="rId16"/>
    <p:sldId id="274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961" autoAdjust="0"/>
  </p:normalViewPr>
  <p:slideViewPr>
    <p:cSldViewPr snapToGrid="0">
      <p:cViewPr varScale="1">
        <p:scale>
          <a:sx n="103" d="100"/>
          <a:sy n="10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9E54859-137D-4B83-BEE9-3CBA213A4A93}" type="datetimeFigureOut">
              <a:rPr lang="en-US" smtClean="0"/>
              <a:pPr/>
              <a:t>1/16/2026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6654A8-146F-4E0B-B61D-4C56E861D0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51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54A8-146F-4E0B-B61D-4C56E861D0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1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F798-E89F-4897-8112-24D2FC433766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1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C9DF3-527C-4CF8-895A-BDB9A4E5E0F9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8C9E-1753-493F-AE89-74B81D6272C6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2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225-3EB7-4C0F-B192-41FE4639338E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27E2-2F0A-4953-AFFE-CCE1737608CE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73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26A9-73E1-489F-9F43-2013C571D0F8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734-129B-42BE-A245-BC70BF1DD58F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CD0-DD44-4F4F-9173-AAF0D2EF8A0F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7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AA64-0F92-4B38-A683-91F3D8E3D02E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Nguyễn Thành Đạt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115920-BC61-4922-9276-3E2779E675B9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EEF-6A54-47CC-82A8-B03CD8C80412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A09B337-691E-4241-A78F-F3C69B8FF57F}" type="datetime1">
              <a:rPr lang="en-US" smtClean="0"/>
              <a:pPr/>
              <a:t>1/16/2026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1097CE2-82D9-4ED5-9F0C-F9C654B904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2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5C54-AE94-7352-1A60-226E5AB53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Báo </a:t>
            </a:r>
            <a:r>
              <a:rPr lang="en-US" b="1" dirty="0" err="1"/>
              <a:t>cáo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1 </a:t>
            </a:r>
            <a:br>
              <a:rPr lang="en-US" b="1" dirty="0"/>
            </a:br>
            <a:r>
              <a:rPr lang="en-US" sz="4400" b="1" dirty="0"/>
              <a:t>(8/2025-11/2025)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CAB6-DB83-F038-2B25-380B8FBA7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CÔNG TY </a:t>
            </a:r>
            <a:r>
              <a:rPr lang="en-US" dirty="0" err="1">
                <a:cs typeface="Arial" panose="020B0604020202020204" pitchFamily="34" charset="0"/>
              </a:rPr>
              <a:t>jit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 err="1">
                <a:cs typeface="Arial" panose="020B0604020202020204" pitchFamily="34" charset="0"/>
              </a:rPr>
              <a:t>ngƯỜI</a:t>
            </a:r>
            <a:r>
              <a:rPr lang="en-US" dirty="0">
                <a:cs typeface="Arial" panose="020B0604020202020204" pitchFamily="34" charset="0"/>
              </a:rPr>
              <a:t> THỰC HIỆN: NguyễN </a:t>
            </a:r>
            <a:r>
              <a:rPr lang="en-US" dirty="0" err="1">
                <a:cs typeface="Arial" panose="020B0604020202020204" pitchFamily="34" charset="0"/>
              </a:rPr>
              <a:t>thành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đạt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C7EED-A0F9-2CA3-0471-11C78EB8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9E67-E60B-469B-85EC-5FA64F4C0ED6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02B6-F032-C75E-10CB-0F3CF6F6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E624-6E14-6DD9-23D5-8FB74B22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483E-3929-E681-0D23-8F70F5F0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2093-CFA2-8D62-861B-89ACD26E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2.3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góc</a:t>
            </a:r>
            <a:r>
              <a:rPr lang="en-US" sz="3200" b="1" dirty="0"/>
              <a:t> </a:t>
            </a:r>
            <a:r>
              <a:rPr lang="en-US" sz="3200" b="1" dirty="0" err="1"/>
              <a:t>xoay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ADXL362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115F-143F-7DFF-399A-2479073F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003770"/>
            <a:ext cx="4873752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Oxyz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ADXL362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SPI 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LUT (LUT: Look-up table: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sin cos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FPGA),…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578358" lvl="1" indent="-285750">
              <a:buFont typeface="Symbol" panose="05050102010706020507" pitchFamily="18" charset="2"/>
              <a:buChar char="Þ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X,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=&gt; 360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(-90 =&gt; 90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64D6-CE62-0475-E4F5-1BD8CBBB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28" y="3780009"/>
            <a:ext cx="3396865" cy="216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E8843-EDA6-442A-EC01-8AEBE0CD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93" y="3780009"/>
            <a:ext cx="3367688" cy="217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7865D-5C81-2467-3621-7A94288F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12" y="1036031"/>
            <a:ext cx="2965095" cy="260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9BE1A9-9D77-F70B-9928-5DB1DCE9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193" y="1125684"/>
            <a:ext cx="3131630" cy="2532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E5DA-6112-8BA2-54E5-C4716101D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957" y="367514"/>
            <a:ext cx="1295866" cy="1062769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007866" y="4670626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4699E3-4D73-6DF1-9ED4-B96BC5D8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2F99-F489-4BF4-802D-C3C84DFFDFEB}" type="datetime1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8059D-6104-02A5-ECAF-B09D4403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91A96-D324-39B7-6C92-DC9985C3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7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B686-4D11-03E9-6DDA-0D4C0F5E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1835-3B1F-ABB8-2E33-5337B69A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3. </a:t>
            </a:r>
            <a:r>
              <a:rPr lang="en-US" sz="4000" b="1" dirty="0" err="1"/>
              <a:t>Vấn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err="1"/>
              <a:t>gặp</a:t>
            </a:r>
            <a:r>
              <a:rPr lang="en-US" sz="4000" b="1" dirty="0"/>
              <a:t> </a:t>
            </a:r>
            <a:r>
              <a:rPr lang="en-US" sz="4000" b="1" dirty="0" err="1"/>
              <a:t>phải</a:t>
            </a:r>
            <a:r>
              <a:rPr lang="en-US" sz="4000" b="1" dirty="0"/>
              <a:t> </a:t>
            </a:r>
            <a:r>
              <a:rPr lang="en-US" sz="4000" b="1" dirty="0" err="1"/>
              <a:t>và</a:t>
            </a:r>
            <a:r>
              <a:rPr lang="en-US" sz="4000" b="1" dirty="0"/>
              <a:t> </a:t>
            </a:r>
            <a:r>
              <a:rPr lang="en-US" sz="4000" b="1" dirty="0" err="1"/>
              <a:t>cách</a:t>
            </a:r>
            <a:r>
              <a:rPr lang="en-US" sz="4000" b="1" dirty="0"/>
              <a:t> </a:t>
            </a:r>
            <a:r>
              <a:rPr lang="en-US" sz="4000" b="1" dirty="0" err="1"/>
              <a:t>khắc</a:t>
            </a:r>
            <a:r>
              <a:rPr lang="en-US" sz="4000" b="1" dirty="0"/>
              <a:t> </a:t>
            </a:r>
            <a:r>
              <a:rPr lang="en-US" sz="4000" b="1" dirty="0" err="1"/>
              <a:t>phục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87141-3075-D1E9-5ED4-D61CECF6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EC83B-9B27-488E-A1FC-FCE4E82F4D8F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4C417-01E0-47AF-17E3-09E44BDF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EBF0C-A141-0F6F-AB5B-F9F30023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5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07D5-9002-AD3A-07F4-AED8662D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7359396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AFD8-A39F-D368-1AE8-A594BD8E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ngoại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cảnh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</a:rPr>
              <a:t>Trời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bù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vướng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lịch</a:t>
            </a:r>
            <a:r>
              <a:rPr lang="en-US" dirty="0">
                <a:latin typeface="Arial" panose="020B0604020202020204" pitchFamily="34" charset="0"/>
              </a:rPr>
              <a:t>, …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</a:rPr>
              <a:t> ty,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suất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</a:rPr>
              <a:t>+ Các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module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logic </a:t>
            </a:r>
            <a:r>
              <a:rPr lang="en-US" dirty="0" err="1">
                <a:latin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sai</a:t>
            </a:r>
            <a:r>
              <a:rPr lang="en-US" dirty="0">
                <a:latin typeface="Arial" panose="020B0604020202020204" pitchFamily="34" charset="0"/>
              </a:rPr>
              <a:t>: =&gt; Trao </a:t>
            </a:r>
            <a:r>
              <a:rPr lang="en-US" dirty="0" err="1">
                <a:latin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anh</a:t>
            </a:r>
            <a:r>
              <a:rPr lang="en-US" dirty="0">
                <a:latin typeface="Arial" panose="020B0604020202020204" pitchFamily="34" charset="0"/>
              </a:rPr>
              <a:t> Tuấn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</a:rPr>
              <a:t> Tú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khắc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phục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FPGA: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chân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FPGA, </a:t>
            </a:r>
            <a:r>
              <a:rPr lang="en-US" dirty="0" err="1">
                <a:latin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</a:rPr>
              <a:t> file bitstream,… =&gt; </a:t>
            </a:r>
            <a:r>
              <a:rPr lang="en-US" dirty="0" err="1">
                <a:latin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project </a:t>
            </a:r>
            <a:r>
              <a:rPr lang="en-US" dirty="0" err="1">
                <a:latin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lỗi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Quản </a:t>
            </a:r>
            <a:r>
              <a:rPr lang="en-US" dirty="0" err="1">
                <a:latin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</a:rPr>
              <a:t> chia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</a:rPr>
              <a:t> =&gt; </a:t>
            </a:r>
            <a:r>
              <a:rPr lang="en-US" dirty="0" err="1">
                <a:latin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nâng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theo.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980AD84-FAA9-F17B-6330-4559CB82C196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0A4C9B-7A1B-6FC5-53ED-C4923EAA9C94}"/>
              </a:ext>
            </a:extLst>
          </p:cNvPr>
          <p:cNvSpPr/>
          <p:nvPr/>
        </p:nvSpPr>
        <p:spPr>
          <a:xfrm>
            <a:off x="640080" y="3666145"/>
            <a:ext cx="7110956" cy="9656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BFE9B1-E8FC-2224-2818-127DCB152CE9}"/>
              </a:ext>
            </a:extLst>
          </p:cNvPr>
          <p:cNvSpPr/>
          <p:nvPr/>
        </p:nvSpPr>
        <p:spPr>
          <a:xfrm>
            <a:off x="347244" y="1023613"/>
            <a:ext cx="10351236" cy="7304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AA8833-10E3-4890-BA06-EC7B58073C75}"/>
              </a:ext>
            </a:extLst>
          </p:cNvPr>
          <p:cNvSpPr/>
          <p:nvPr/>
        </p:nvSpPr>
        <p:spPr>
          <a:xfrm>
            <a:off x="7826554" y="1941192"/>
            <a:ext cx="4035552" cy="1724953"/>
          </a:xfrm>
          <a:prstGeom prst="wedgeRectCallout">
            <a:avLst>
              <a:gd name="adj1" fmla="val -76186"/>
              <a:gd name="adj2" fmla="val -567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Nếu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gặp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phải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lần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sau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thì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phương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án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giải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quyết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là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gì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? 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B1D10-FED0-394D-B3C5-70A1403B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DB12-F651-49C8-80BA-AAE77A099292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A1B87-37E1-57F6-D52B-A4F3A623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698538-6EDC-0FC8-747F-F73308F6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8242-DD6A-85A0-260D-379CBA3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750-D00F-5775-E014-8E9475C1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7245096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51627-55AE-698B-96DD-EA811889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- So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Viết</a:t>
            </a:r>
            <a:r>
              <a:rPr lang="en-US" sz="2000" dirty="0">
                <a:latin typeface="Arial" panose="020B0604020202020204" pitchFamily="34" charset="0"/>
              </a:rPr>
              <a:t> module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kiểm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thử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tên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trùng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nhau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yếu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tố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</a:rPr>
              <a:t> comment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code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dàng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đọc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hơn</a:t>
            </a:r>
            <a:endParaRPr lang="en-US" sz="20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000" dirty="0">
                <a:latin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gặp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khai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ngang</a:t>
            </a:r>
            <a:r>
              <a:rPr lang="en-US" sz="20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IP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sẵn</a:t>
            </a:r>
            <a:endParaRPr lang="en-US" sz="20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+…</a:t>
            </a:r>
          </a:p>
          <a:p>
            <a:endParaRPr lang="en-US" sz="16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E3E959C-97F1-678B-A80F-1ADEA601FC7E}"/>
              </a:ext>
            </a:extLst>
          </p:cNvPr>
          <p:cNvSpPr/>
          <p:nvPr/>
        </p:nvSpPr>
        <p:spPr>
          <a:xfrm>
            <a:off x="7634845" y="2905516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Arial" panose="020B0604020202020204" pitchFamily="34" charset="0"/>
              </a:rPr>
              <a:t>Cải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thiện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như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thế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? Chi </a:t>
            </a:r>
            <a:r>
              <a:rPr kumimoji="1" lang="en-US" altLang="ja-JP" dirty="0" err="1">
                <a:latin typeface="Arial" panose="020B0604020202020204" pitchFamily="34" charset="0"/>
              </a:rPr>
              <a:t>tiết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625229B-ADC9-621D-A095-30555FB0B273}"/>
              </a:ext>
            </a:extLst>
          </p:cNvPr>
          <p:cNvSpPr/>
          <p:nvPr/>
        </p:nvSpPr>
        <p:spPr>
          <a:xfrm>
            <a:off x="1710909" y="4215915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</a:rPr>
              <a:t>Chi </a:t>
            </a:r>
            <a:r>
              <a:rPr kumimoji="1" lang="en-US" altLang="ja-JP" dirty="0" err="1">
                <a:latin typeface="Arial" panose="020B0604020202020204" pitchFamily="34" charset="0"/>
              </a:rPr>
              <a:t>tiết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đối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ứng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với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những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đấy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chưa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8187FB-E166-590B-96E9-E85729AB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CBB96-3D4C-4E97-8DFE-3A147F7748C1}" type="datetime1">
              <a:rPr lang="en-US" smtClean="0"/>
              <a:t>1/16/2026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E31196-F1DD-4886-421C-96730B4B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EA8B0E-2D3A-9E08-6300-B403B5C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4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CE20-B33A-22B3-8C5F-E6ECFCF4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0381-AFFE-E351-19CC-90148B0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6FE0-558E-046C-0404-33CDEC00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FA88-095E-4F4A-A8DD-7DA9BA915B5F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EA494-1B62-07F7-DD8F-839A698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140F2-D807-B4BE-C945-CC3F047B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0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B256-674E-3484-D852-C7FC8C31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A972-5FCF-4DAB-7168-1568F940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733-FB64-DF2F-CBA3-FFF8E067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48" y="1211252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28DE-0138-44E0-50CC-44B2FEFF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FDAC-7277-462B-A380-CCD1ECD13FCB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9B90A-A077-F4FC-7BD3-DF060F7A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4BEB-5536-8180-1144-0F9444B9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523E-E259-6F80-9412-6697C071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5878-BEBB-AF41-8D6E-BFE0EBDD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graphicFrame>
        <p:nvGraphicFramePr>
          <p:cNvPr id="7" name="Chỗ dành sẵn cho Nội dung 5">
            <a:extLst>
              <a:ext uri="{FF2B5EF4-FFF2-40B4-BE49-F238E27FC236}">
                <a16:creationId xmlns:a16="http://schemas.microsoft.com/office/drawing/2014/main" id="{3FC8D204-0D0A-307B-F3E8-9A8C8369D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490675"/>
              </p:ext>
            </p:extLst>
          </p:nvPr>
        </p:nvGraphicFramePr>
        <p:xfrm>
          <a:off x="2736077" y="1202560"/>
          <a:ext cx="9102042" cy="267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</a:rPr>
                        <a:t>Nhiệm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</a:rPr>
                        <a:t>vụ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nhiệt độ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vi-V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12/01/2026 – 13/01/2026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2674355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LED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7 </a:t>
                      </a:r>
                      <a:r>
                        <a:rPr lang="en-US" sz="1400" dirty="0" err="1">
                          <a:latin typeface="Arial" panose="020B0604020202020204" pitchFamily="34" charset="0"/>
                        </a:rPr>
                        <a:t>thanh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14/01/2026 – 15/01/2026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917684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góc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vi-V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16/01/2026 – 20/01/2026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9106991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Arial" panose="020B0604020202020204" pitchFamily="34" charset="0"/>
                        </a:rPr>
                        <a:t>Ghép 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code 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Ghép phần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góc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21/01/2026 – 27/01/2026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16194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Debug chương trình tổng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Debug thuật toán, xử lý đồng bộ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28/01/2026 – 28/01/2026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280473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Module RGB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Code + mô phỏng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29/01/2026 – 02/02/2026 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426529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D562B6-ACAF-9C53-BF0F-AB9978FB39B9}"/>
              </a:ext>
            </a:extLst>
          </p:cNvPr>
          <p:cNvSpPr txBox="1"/>
          <p:nvPr/>
        </p:nvSpPr>
        <p:spPr>
          <a:xfrm>
            <a:off x="510629" y="1896167"/>
            <a:ext cx="195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Danh </a:t>
            </a:r>
            <a:r>
              <a:rPr lang="en-US" b="1" dirty="0" err="1">
                <a:latin typeface="Arial" panose="020B0604020202020204" pitchFamily="34" charset="0"/>
              </a:rPr>
              <a:t>sách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lịch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của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đợt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4DF0E81-2286-9862-78EB-4C7F301C580C}"/>
              </a:ext>
            </a:extLst>
          </p:cNvPr>
          <p:cNvSpPr/>
          <p:nvPr/>
        </p:nvSpPr>
        <p:spPr>
          <a:xfrm>
            <a:off x="7484643" y="4306118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>
                <a:latin typeface="Arial" panose="020B0604020202020204" pitchFamily="34" charset="0"/>
              </a:rPr>
              <a:t>Trình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bày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slide </a:t>
            </a:r>
            <a:r>
              <a:rPr kumimoji="1" lang="en-US" altLang="ja-JP" dirty="0" err="1">
                <a:latin typeface="Arial" panose="020B0604020202020204" pitchFamily="34" charset="0"/>
              </a:rPr>
              <a:t>dễ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hiểu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hơn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D0E5-3D7B-786B-CE19-5B5D47B9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EB84-A9CA-4089-BC41-8E2D6C5B4681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3E75-B782-24A2-24F5-1EE26CCB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5AF1B-8CB9-1133-CF79-0BF4D050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A42A-9A92-B2A7-F866-E4461622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FF08-AACE-D8E1-DFB6-9E3695A5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144A-7703-3C4A-227E-0EBB251A0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FB96344C-4F72-A827-01F2-21AD3F0C4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805174"/>
              </p:ext>
            </p:extLst>
          </p:nvPr>
        </p:nvGraphicFramePr>
        <p:xfrm>
          <a:off x="151235" y="1329725"/>
          <a:ext cx="1188953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89">
                  <a:extLst>
                    <a:ext uri="{9D8B030D-6E8A-4147-A177-3AD203B41FA5}">
                      <a16:colId xmlns:a16="http://schemas.microsoft.com/office/drawing/2014/main" val="2570176827"/>
                    </a:ext>
                  </a:extLst>
                </a:gridCol>
                <a:gridCol w="1822181">
                  <a:extLst>
                    <a:ext uri="{9D8B030D-6E8A-4147-A177-3AD203B41FA5}">
                      <a16:colId xmlns:a16="http://schemas.microsoft.com/office/drawing/2014/main" val="1194453325"/>
                    </a:ext>
                  </a:extLst>
                </a:gridCol>
                <a:gridCol w="2045617">
                  <a:extLst>
                    <a:ext uri="{9D8B030D-6E8A-4147-A177-3AD203B41FA5}">
                      <a16:colId xmlns:a16="http://schemas.microsoft.com/office/drawing/2014/main" val="3939067340"/>
                    </a:ext>
                  </a:extLst>
                </a:gridCol>
                <a:gridCol w="1906618">
                  <a:extLst>
                    <a:ext uri="{9D8B030D-6E8A-4147-A177-3AD203B41FA5}">
                      <a16:colId xmlns:a16="http://schemas.microsoft.com/office/drawing/2014/main" val="564928911"/>
                    </a:ext>
                  </a:extLst>
                </a:gridCol>
                <a:gridCol w="2615337">
                  <a:extLst>
                    <a:ext uri="{9D8B030D-6E8A-4147-A177-3AD203B41FA5}">
                      <a16:colId xmlns:a16="http://schemas.microsoft.com/office/drawing/2014/main" val="2353909982"/>
                    </a:ext>
                  </a:extLst>
                </a:gridCol>
                <a:gridCol w="2766288">
                  <a:extLst>
                    <a:ext uri="{9D8B030D-6E8A-4147-A177-3AD203B41FA5}">
                      <a16:colId xmlns:a16="http://schemas.microsoft.com/office/drawing/2014/main" val="2115711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vi-VN" sz="12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26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đợt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đợt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Nhận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review,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cáo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Chuẩn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bị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thông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tin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buổi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họp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sau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Review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project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cũ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Viết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testbench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project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cũ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52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r>
                        <a:rPr lang="vi-VN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h: 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Module LED 7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Module LED 7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Hiển thị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góc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2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Hiển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góc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2h: Debug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tổng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Debug tổng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384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Ghép code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3h: Ghép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78266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E4B1F-D1F0-CC3D-AD70-5DC0D60B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5981-EE30-4181-BA89-0212C8BAF8E0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F3FA-FE57-E026-67F8-6387907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49B34-FAD3-A9C4-5D1E-D51CCADD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6445-190A-AA9B-A562-D50EF028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A7E-EC9F-3690-0C9B-EA3A849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Xin </a:t>
            </a:r>
            <a:r>
              <a:rPr lang="en-US" sz="6000" b="1" dirty="0" err="1"/>
              <a:t>chân</a:t>
            </a:r>
            <a:r>
              <a:rPr lang="en-US" sz="6000" b="1" dirty="0"/>
              <a:t> </a:t>
            </a:r>
            <a:r>
              <a:rPr lang="en-US" sz="6000" b="1" dirty="0" err="1"/>
              <a:t>thành</a:t>
            </a:r>
            <a:r>
              <a:rPr lang="en-US" sz="6000" b="1" dirty="0"/>
              <a:t> </a:t>
            </a:r>
            <a:r>
              <a:rPr lang="en-US" sz="6000" b="1" dirty="0" err="1"/>
              <a:t>cảm</a:t>
            </a:r>
            <a:r>
              <a:rPr lang="en-US" sz="6000" b="1" dirty="0"/>
              <a:t> </a:t>
            </a:r>
            <a:r>
              <a:rPr lang="en-US" sz="6000" b="1" dirty="0" err="1"/>
              <a:t>ơn</a:t>
            </a:r>
            <a:endParaRPr lang="en-US" sz="6000" b="1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64D2FC8-E772-25EB-79FF-59DC7ED4224D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>
                <a:latin typeface="Arial" panose="020B0604020202020204" pitchFamily="34" charset="0"/>
              </a:rPr>
              <a:t>Chú</a:t>
            </a:r>
            <a:r>
              <a:rPr kumimoji="1" lang="en-US" altLang="ja-JP" dirty="0">
                <a:latin typeface="Arial" panose="020B0604020202020204" pitchFamily="34" charset="0"/>
              </a:rPr>
              <a:t> ý </a:t>
            </a:r>
            <a:r>
              <a:rPr kumimoji="1" lang="en-US" altLang="ja-JP" dirty="0" err="1">
                <a:latin typeface="Arial" panose="020B0604020202020204" pitchFamily="34" charset="0"/>
              </a:rPr>
              <a:t>đồng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bộ</a:t>
            </a:r>
            <a:r>
              <a:rPr kumimoji="1" lang="en-US" altLang="ja-JP" dirty="0">
                <a:latin typeface="Arial" panose="020B0604020202020204" pitchFamily="34" charset="0"/>
              </a:rPr>
              <a:t> font </a:t>
            </a:r>
            <a:r>
              <a:rPr kumimoji="1" lang="en-US" altLang="ja-JP" dirty="0" err="1">
                <a:latin typeface="Arial" panose="020B0604020202020204" pitchFamily="34" charset="0"/>
              </a:rPr>
              <a:t>chữ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dùng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slide. </a:t>
            </a:r>
          </a:p>
          <a:p>
            <a:r>
              <a:rPr kumimoji="1" lang="en-US" altLang="ja-JP" dirty="0" err="1">
                <a:latin typeface="Arial" panose="020B0604020202020204" pitchFamily="34" charset="0"/>
              </a:rPr>
              <a:t>Chú</a:t>
            </a:r>
            <a:r>
              <a:rPr kumimoji="1" lang="en-US" altLang="ja-JP" dirty="0">
                <a:latin typeface="Arial" panose="020B0604020202020204" pitchFamily="34" charset="0"/>
              </a:rPr>
              <a:t> ý </a:t>
            </a:r>
            <a:r>
              <a:rPr kumimoji="1" lang="en-US" altLang="ja-JP" dirty="0" err="1">
                <a:latin typeface="Arial" panose="020B0604020202020204" pitchFamily="34" charset="0"/>
              </a:rPr>
              <a:t>bỏ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dấu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gạch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ngang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trình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bày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dễ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nhìn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hơn</a:t>
            </a:r>
            <a:r>
              <a:rPr kumimoji="1" lang="en-US" altLang="ja-JP" dirty="0">
                <a:latin typeface="Arial" panose="020B0604020202020204" pitchFamily="34" charset="0"/>
              </a:rPr>
              <a:t> (</a:t>
            </a:r>
            <a:r>
              <a:rPr kumimoji="1" lang="en-US" altLang="ja-JP" dirty="0" err="1">
                <a:latin typeface="Arial" panose="020B0604020202020204" pitchFamily="34" charset="0"/>
              </a:rPr>
              <a:t>liên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quan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đến</a:t>
            </a:r>
            <a:r>
              <a:rPr kumimoji="1" lang="en-US" altLang="ja-JP" dirty="0">
                <a:latin typeface="Arial" panose="020B0604020202020204" pitchFamily="34" charset="0"/>
              </a:rPr>
              <a:t> design).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34D9-A6CF-9644-E2F4-DE1C5CF4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2398-204E-4ACD-BFB4-836C5E1F4834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39BE8-EC44-7C79-DECD-897CF48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679-83C5-F5B6-4926-EA53789F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60B4-BD7D-E8B6-CF7A-76AE17EB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4389120" cy="748454"/>
          </a:xfrm>
        </p:spPr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DBB1-9EC4-38FF-4B45-B147D8DF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1. Tiến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2. Công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đã</a:t>
            </a:r>
            <a:r>
              <a:rPr lang="en-US" sz="3200" b="1" dirty="0"/>
              <a:t>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hiện</a:t>
            </a:r>
            <a:endParaRPr lang="en-US" sz="3200" b="1" dirty="0"/>
          </a:p>
          <a:p>
            <a:r>
              <a:rPr lang="en-US" sz="3200" b="1" dirty="0"/>
              <a:t>3. </a:t>
            </a:r>
            <a:r>
              <a:rPr lang="en-US" sz="3200" b="1" dirty="0" err="1"/>
              <a:t>Vấn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gặp</a:t>
            </a:r>
            <a:r>
              <a:rPr lang="en-US" sz="3200" b="1" dirty="0"/>
              <a:t> </a:t>
            </a:r>
            <a:r>
              <a:rPr lang="en-US" sz="3200" b="1" dirty="0" err="1"/>
              <a:t>phải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khắc</a:t>
            </a:r>
            <a:r>
              <a:rPr lang="en-US" sz="3200" b="1" dirty="0"/>
              <a:t> </a:t>
            </a:r>
            <a:r>
              <a:rPr lang="en-US" sz="3200" b="1" dirty="0" err="1"/>
              <a:t>phục</a:t>
            </a:r>
            <a:endParaRPr lang="en-US" sz="3200" b="1" dirty="0"/>
          </a:p>
          <a:p>
            <a:r>
              <a:rPr lang="en-US" sz="3200" b="1" dirty="0"/>
              <a:t>4. </a:t>
            </a:r>
            <a:r>
              <a:rPr lang="en-US" sz="3200" b="1" dirty="0" err="1"/>
              <a:t>Triển</a:t>
            </a:r>
            <a:r>
              <a:rPr lang="en-US" sz="3200" b="1" dirty="0"/>
              <a:t> </a:t>
            </a:r>
            <a:r>
              <a:rPr lang="en-US" sz="3200" b="1" dirty="0" err="1"/>
              <a:t>khai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đợt</a:t>
            </a:r>
            <a:r>
              <a:rPr lang="en-US" sz="3200" b="1" dirty="0"/>
              <a:t> </a:t>
            </a:r>
            <a:r>
              <a:rPr lang="en-US" sz="3200" b="1" dirty="0" err="1"/>
              <a:t>tiếp</a:t>
            </a:r>
            <a:r>
              <a:rPr lang="en-US" sz="3200" b="1" dirty="0"/>
              <a:t> </a:t>
            </a:r>
            <a:r>
              <a:rPr lang="en-US" sz="3200" b="1" dirty="0" err="1"/>
              <a:t>theo</a:t>
            </a:r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7471-0015-E874-457C-D9FE5AEB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44A8-9238-4DC1-9D4B-D61168ACF8CF}" type="datetime1">
              <a:rPr lang="en-US" smtClean="0"/>
              <a:t>1/16/2026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EFB-0149-48C5-4D62-20000E59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Nguyễn Thành Đạt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7E3F-3933-F36C-8172-6FDF7984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6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E92E-68BE-6C1C-4305-E1AF710D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E3D41-C11E-3B19-3E89-A10779B2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E7D4-B4EF-42EC-A348-3DB495D50D75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5827A-C40F-B28B-CDA6-72EFA840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C8D51-6780-8827-74E8-B35A20BC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1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6632F-6167-5B2F-0AC0-B7990CDE2809}"/>
              </a:ext>
            </a:extLst>
          </p:cNvPr>
          <p:cNvSpPr/>
          <p:nvPr/>
        </p:nvSpPr>
        <p:spPr>
          <a:xfrm>
            <a:off x="9287256" y="60759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Tiến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kế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hoạch</a:t>
            </a:r>
            <a:endParaRPr 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11F12-A7E7-2DBE-3E2B-45F3D5468B9F}"/>
              </a:ext>
            </a:extLst>
          </p:cNvPr>
          <p:cNvSpPr/>
          <p:nvPr/>
        </p:nvSpPr>
        <p:spPr>
          <a:xfrm>
            <a:off x="9287256" y="3423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Tiến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thực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tế</a:t>
            </a:r>
            <a:endParaRPr 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7B319-561A-33B2-5DCF-5BC8FEAC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40452"/>
            <a:ext cx="4714875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D88B0-C276-DFF6-6784-320B740B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576639"/>
              </p:ext>
            </p:extLst>
          </p:nvPr>
        </p:nvGraphicFramePr>
        <p:xfrm>
          <a:off x="228600" y="1187026"/>
          <a:ext cx="11658593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55770973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3880996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63234951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31488321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213056368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0823690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153354079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4119905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017526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455299377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7510069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67205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86597352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45573612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6643932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3687979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03991661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537909306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Các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nội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dung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11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990790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73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Ôn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tập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mạch</a:t>
                      </a:r>
                      <a:r>
                        <a:rPr lang="en-US" dirty="0"/>
                        <a:t> Logic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166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Ôn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tập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cách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Vivado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892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Thiết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kế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mạch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điều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khiển</a:t>
                      </a:r>
                      <a:r>
                        <a:rPr lang="en-US" dirty="0"/>
                        <a:t> LED 7 </a:t>
                      </a:r>
                      <a:r>
                        <a:rPr lang="en-US" dirty="0" err="1"/>
                        <a:t>thanh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9723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</a:rPr>
                        <a:t>Hiển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độ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ADT7420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I2C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932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</a:rPr>
                        <a:t>Hiển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góc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trong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hệ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/>
                        <a:t>tạo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Oxyz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ADXL362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4293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3A0B0DD-05B3-4A65-8104-AE1F8930B02A}"/>
              </a:ext>
            </a:extLst>
          </p:cNvPr>
          <p:cNvSpPr/>
          <p:nvPr/>
        </p:nvSpPr>
        <p:spPr>
          <a:xfrm>
            <a:off x="2596896" y="2273808"/>
            <a:ext cx="9692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118398-8436-1AF9-9D24-A2785F0A89C4}"/>
              </a:ext>
            </a:extLst>
          </p:cNvPr>
          <p:cNvSpPr/>
          <p:nvPr/>
        </p:nvSpPr>
        <p:spPr>
          <a:xfrm>
            <a:off x="3566161" y="3060192"/>
            <a:ext cx="210312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909528-2447-C102-A425-AD45FE491EF0}"/>
              </a:ext>
            </a:extLst>
          </p:cNvPr>
          <p:cNvSpPr/>
          <p:nvPr/>
        </p:nvSpPr>
        <p:spPr>
          <a:xfrm>
            <a:off x="3746501" y="3769614"/>
            <a:ext cx="134937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45h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934821-4C1E-C162-B229-1E5776792AB8}"/>
              </a:ext>
            </a:extLst>
          </p:cNvPr>
          <p:cNvSpPr/>
          <p:nvPr/>
        </p:nvSpPr>
        <p:spPr>
          <a:xfrm>
            <a:off x="5095875" y="4470103"/>
            <a:ext cx="3340989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60h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C8ED90-589F-D6A3-B322-E1C7A11D9502}"/>
              </a:ext>
            </a:extLst>
          </p:cNvPr>
          <p:cNvSpPr/>
          <p:nvPr/>
        </p:nvSpPr>
        <p:spPr>
          <a:xfrm>
            <a:off x="8624316" y="5266944"/>
            <a:ext cx="2911770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60h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7C4EE9-F8E3-38B6-3E0C-08C18F52DABC}"/>
              </a:ext>
            </a:extLst>
          </p:cNvPr>
          <p:cNvSpPr/>
          <p:nvPr/>
        </p:nvSpPr>
        <p:spPr>
          <a:xfrm>
            <a:off x="2596896" y="2667000"/>
            <a:ext cx="1389888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40h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CC621F-BCF3-96E9-B82E-6D21CB95F3F8}"/>
              </a:ext>
            </a:extLst>
          </p:cNvPr>
          <p:cNvSpPr/>
          <p:nvPr/>
        </p:nvSpPr>
        <p:spPr>
          <a:xfrm>
            <a:off x="4164657" y="3385481"/>
            <a:ext cx="64922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15h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AB83A3A-1C9D-C546-5789-02BFF97C1249}"/>
              </a:ext>
            </a:extLst>
          </p:cNvPr>
          <p:cNvSpPr/>
          <p:nvPr/>
        </p:nvSpPr>
        <p:spPr>
          <a:xfrm>
            <a:off x="4683174" y="4041182"/>
            <a:ext cx="109532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5BBBA76-5E3B-81D1-C73F-6CA9947D5ADC}"/>
              </a:ext>
            </a:extLst>
          </p:cNvPr>
          <p:cNvSpPr/>
          <p:nvPr/>
        </p:nvSpPr>
        <p:spPr>
          <a:xfrm>
            <a:off x="5778500" y="4800091"/>
            <a:ext cx="171450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45h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58F0F2-A672-1F3F-4B9C-CD487A69B019}"/>
              </a:ext>
            </a:extLst>
          </p:cNvPr>
          <p:cNvSpPr/>
          <p:nvPr/>
        </p:nvSpPr>
        <p:spPr>
          <a:xfrm>
            <a:off x="7490460" y="5660136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BF78-741F-F4F9-71AA-80D492B36727}"/>
              </a:ext>
            </a:extLst>
          </p:cNvPr>
          <p:cNvSpPr/>
          <p:nvPr/>
        </p:nvSpPr>
        <p:spPr>
          <a:xfrm>
            <a:off x="9424416" y="142948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FCFC69-3942-7DF7-9FA8-708C1AB97CD8}"/>
              </a:ext>
            </a:extLst>
          </p:cNvPr>
          <p:cNvSpPr/>
          <p:nvPr/>
        </p:nvSpPr>
        <p:spPr>
          <a:xfrm>
            <a:off x="9442704" y="698525"/>
            <a:ext cx="51206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451BED-A5B0-941F-76F3-05555998EF66}"/>
              </a:ext>
            </a:extLst>
          </p:cNvPr>
          <p:cNvSpPr/>
          <p:nvPr/>
        </p:nvSpPr>
        <p:spPr>
          <a:xfrm>
            <a:off x="7757160" y="2321609"/>
            <a:ext cx="4035552" cy="1603709"/>
          </a:xfrm>
          <a:prstGeom prst="wedgeRectCallout">
            <a:avLst>
              <a:gd name="adj1" fmla="val -79360"/>
              <a:gd name="adj2" fmla="val 252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Arial" panose="020B0604020202020204" pitchFamily="34" charset="0"/>
              </a:rPr>
              <a:t>Thêm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số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lượng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thời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gian</a:t>
            </a:r>
            <a:r>
              <a:rPr kumimoji="1" lang="en-US" altLang="ja-JP" dirty="0">
                <a:latin typeface="Arial" panose="020B0604020202020204" pitchFamily="34" charset="0"/>
              </a:rPr>
              <a:t> (</a:t>
            </a:r>
            <a:r>
              <a:rPr kumimoji="1" lang="en-US" altLang="ja-JP" dirty="0" err="1">
                <a:latin typeface="Arial" panose="020B0604020202020204" pitchFamily="34" charset="0"/>
              </a:rPr>
              <a:t>đơn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vị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giờ</a:t>
            </a:r>
            <a:r>
              <a:rPr kumimoji="1" lang="en-US" altLang="ja-JP" dirty="0">
                <a:latin typeface="Arial" panose="020B0604020202020204" pitchFamily="34" charset="0"/>
              </a:rPr>
              <a:t>) </a:t>
            </a:r>
            <a:r>
              <a:rPr kumimoji="1" lang="en-US" altLang="ja-JP" dirty="0" err="1">
                <a:latin typeface="Arial" panose="020B0604020202020204" pitchFamily="34" charset="0"/>
              </a:rPr>
              <a:t>ước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tính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thực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tế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triển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khai</a:t>
            </a:r>
            <a:r>
              <a:rPr kumimoji="1" lang="en-US" altLang="ja-JP" dirty="0">
                <a:latin typeface="Arial" panose="020B0604020202020204" pitchFamily="34" charset="0"/>
              </a:rPr>
              <a:t>.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E963-7BE7-6D20-C9A2-E4609312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EFF4-92BA-467B-B17B-B31B6CFDBBFF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9280-4A94-D73F-E02A-FAD23350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118420B-482A-7199-C0E5-C2F33D04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4250F-A959-A8EA-9270-19CC45266E92}"/>
              </a:ext>
            </a:extLst>
          </p:cNvPr>
          <p:cNvSpPr/>
          <p:nvPr/>
        </p:nvSpPr>
        <p:spPr>
          <a:xfrm>
            <a:off x="5095875" y="4486824"/>
            <a:ext cx="1219836" cy="3579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389EF88-E59A-6506-9FA3-C72D0C0F61E7}"/>
              </a:ext>
            </a:extLst>
          </p:cNvPr>
          <p:cNvSpPr/>
          <p:nvPr/>
        </p:nvSpPr>
        <p:spPr>
          <a:xfrm>
            <a:off x="4057927" y="5228080"/>
            <a:ext cx="1714500" cy="629795"/>
          </a:xfrm>
          <a:prstGeom prst="wedgeRectCallout">
            <a:avLst>
              <a:gd name="adj1" fmla="val 22634"/>
              <a:gd name="adj2" fmla="val -1060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</a:rPr>
              <a:t>Nghỉ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lễ</a:t>
            </a:r>
            <a:r>
              <a:rPr lang="en-US" dirty="0">
                <a:latin typeface="Arial" panose="020B0604020202020204" pitchFamily="34" charset="0"/>
              </a:rPr>
              <a:t> 2/9 </a:t>
            </a:r>
            <a:r>
              <a:rPr lang="en-US" dirty="0" err="1">
                <a:latin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1413C-5D00-8D59-094C-3683612EC173}"/>
              </a:ext>
            </a:extLst>
          </p:cNvPr>
          <p:cNvSpPr/>
          <p:nvPr/>
        </p:nvSpPr>
        <p:spPr>
          <a:xfrm>
            <a:off x="6772465" y="3423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ngoại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cảnh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85F53-883A-BC4F-95A1-56B44F352C47}"/>
              </a:ext>
            </a:extLst>
          </p:cNvPr>
          <p:cNvSpPr/>
          <p:nvPr/>
        </p:nvSpPr>
        <p:spPr>
          <a:xfrm>
            <a:off x="6772465" y="60759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chuyên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môn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3066D-992F-8419-3EA3-C2AA1E9F24DC}"/>
              </a:ext>
            </a:extLst>
          </p:cNvPr>
          <p:cNvSpPr/>
          <p:nvPr/>
        </p:nvSpPr>
        <p:spPr>
          <a:xfrm>
            <a:off x="6845815" y="140745"/>
            <a:ext cx="426713" cy="277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9A4EEF-40BF-3AE4-D0D0-DF8140C8BDA8}"/>
              </a:ext>
            </a:extLst>
          </p:cNvPr>
          <p:cNvSpPr/>
          <p:nvPr/>
        </p:nvSpPr>
        <p:spPr>
          <a:xfrm>
            <a:off x="6845815" y="693453"/>
            <a:ext cx="426713" cy="27754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18C8BE-19B4-CDA3-78FD-8B1C334BB470}"/>
              </a:ext>
            </a:extLst>
          </p:cNvPr>
          <p:cNvSpPr/>
          <p:nvPr/>
        </p:nvSpPr>
        <p:spPr>
          <a:xfrm>
            <a:off x="4669162" y="3105952"/>
            <a:ext cx="1000125" cy="27754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395F50E-27F8-CF87-3A7B-E6039078894F}"/>
              </a:ext>
            </a:extLst>
          </p:cNvPr>
          <p:cNvSpPr/>
          <p:nvPr/>
        </p:nvSpPr>
        <p:spPr>
          <a:xfrm>
            <a:off x="4164657" y="2377947"/>
            <a:ext cx="2881941" cy="629795"/>
          </a:xfrm>
          <a:prstGeom prst="wedgeRectCallout">
            <a:avLst>
              <a:gd name="adj1" fmla="val -21733"/>
              <a:gd name="adj2" fmla="val 7246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Kéo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dài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luyện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thêm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về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viết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testbench =&gt; 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làm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song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song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project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tiếp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theo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F43F9-ADD1-7F5C-C92F-371893DA701D}"/>
              </a:ext>
            </a:extLst>
          </p:cNvPr>
          <p:cNvSpPr/>
          <p:nvPr/>
        </p:nvSpPr>
        <p:spPr>
          <a:xfrm>
            <a:off x="6858001" y="4527038"/>
            <a:ext cx="632459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5C47C944-65EA-8169-86C6-75F7C2E0AD0D}"/>
              </a:ext>
            </a:extLst>
          </p:cNvPr>
          <p:cNvSpPr/>
          <p:nvPr/>
        </p:nvSpPr>
        <p:spPr>
          <a:xfrm>
            <a:off x="6769363" y="3769614"/>
            <a:ext cx="1411606" cy="629795"/>
          </a:xfrm>
          <a:prstGeom prst="wedgeRectCallout">
            <a:avLst>
              <a:gd name="adj1" fmla="val -25699"/>
              <a:gd name="adj2" fmla="val 7095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Kéo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dài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lỗi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ở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design module I2C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691221-C463-5237-228D-2626AFDEDF99}"/>
              </a:ext>
            </a:extLst>
          </p:cNvPr>
          <p:cNvSpPr/>
          <p:nvPr/>
        </p:nvSpPr>
        <p:spPr>
          <a:xfrm>
            <a:off x="5095875" y="140745"/>
            <a:ext cx="1582109" cy="46685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" panose="020B0604020202020204" pitchFamily="34" charset="0"/>
              </a:rPr>
              <a:t>Ghi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chú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30F1F6-01D9-0990-F312-8DE14D1752B5}"/>
              </a:ext>
            </a:extLst>
          </p:cNvPr>
          <p:cNvSpPr/>
          <p:nvPr/>
        </p:nvSpPr>
        <p:spPr>
          <a:xfrm>
            <a:off x="6318251" y="4860160"/>
            <a:ext cx="266700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E21727-CC5C-AF38-C2C1-8E111AE2E496}"/>
              </a:ext>
            </a:extLst>
          </p:cNvPr>
          <p:cNvCxnSpPr/>
          <p:nvPr/>
        </p:nvCxnSpPr>
        <p:spPr>
          <a:xfrm flipV="1">
            <a:off x="6318251" y="4527038"/>
            <a:ext cx="527564" cy="33312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749C95D-FFEF-828E-BCC6-9D699FAA6E75}"/>
              </a:ext>
            </a:extLst>
          </p:cNvPr>
          <p:cNvSpPr/>
          <p:nvPr/>
        </p:nvSpPr>
        <p:spPr>
          <a:xfrm>
            <a:off x="5992259" y="5468212"/>
            <a:ext cx="1411606" cy="629795"/>
          </a:xfrm>
          <a:prstGeom prst="wedgeRectCallout">
            <a:avLst>
              <a:gd name="adj1" fmla="val 77202"/>
              <a:gd name="adj2" fmla="val -15288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Debug module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hiển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thị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thập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phân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38DD72-8EF9-6597-D044-C0BF87621D5B}"/>
              </a:ext>
            </a:extLst>
          </p:cNvPr>
          <p:cNvSpPr/>
          <p:nvPr/>
        </p:nvSpPr>
        <p:spPr>
          <a:xfrm>
            <a:off x="7622291" y="4527037"/>
            <a:ext cx="553333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4C1ABF-529C-1FB1-7118-1011C0202D5D}"/>
              </a:ext>
            </a:extLst>
          </p:cNvPr>
          <p:cNvCxnSpPr>
            <a:cxnSpLocks/>
          </p:cNvCxnSpPr>
          <p:nvPr/>
        </p:nvCxnSpPr>
        <p:spPr>
          <a:xfrm flipV="1">
            <a:off x="6582033" y="4762032"/>
            <a:ext cx="917060" cy="36804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164096-2434-C9FA-A62A-AF1AC7E82F8C}"/>
              </a:ext>
            </a:extLst>
          </p:cNvPr>
          <p:cNvSpPr/>
          <p:nvPr/>
        </p:nvSpPr>
        <p:spPr>
          <a:xfrm>
            <a:off x="6881813" y="4876647"/>
            <a:ext cx="266700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7DD821-B4CA-4984-2DD9-CF3C79008836}"/>
              </a:ext>
            </a:extLst>
          </p:cNvPr>
          <p:cNvCxnSpPr>
            <a:cxnSpLocks/>
          </p:cNvCxnSpPr>
          <p:nvPr/>
        </p:nvCxnSpPr>
        <p:spPr>
          <a:xfrm flipV="1">
            <a:off x="6879991" y="4541648"/>
            <a:ext cx="733667" cy="35691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2BA8C7A-80D8-1A01-BFDA-B3E310062034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7015163" y="4792601"/>
            <a:ext cx="1159189" cy="357099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ED7B7EB-1E04-5A59-AD93-FDB2B1904D46}"/>
              </a:ext>
            </a:extLst>
          </p:cNvPr>
          <p:cNvSpPr/>
          <p:nvPr/>
        </p:nvSpPr>
        <p:spPr>
          <a:xfrm>
            <a:off x="9287257" y="5280644"/>
            <a:ext cx="923544" cy="3579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6967058B-B4CF-9772-B927-40E7B1DEDB2F}"/>
              </a:ext>
            </a:extLst>
          </p:cNvPr>
          <p:cNvSpPr/>
          <p:nvPr/>
        </p:nvSpPr>
        <p:spPr>
          <a:xfrm>
            <a:off x="8585454" y="4182480"/>
            <a:ext cx="1714500" cy="629795"/>
          </a:xfrm>
          <a:prstGeom prst="wedgeRectCallout">
            <a:avLst>
              <a:gd name="adj1" fmla="val 41"/>
              <a:gd name="adj2" fmla="val 12388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</a:rPr>
              <a:t>Kiểm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giữa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kỳ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trên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trường</a:t>
            </a:r>
            <a:r>
              <a:rPr lang="en-US" sz="1400" dirty="0">
                <a:latin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</a:rPr>
              <a:t>thời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tiết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B8F7434F-E87D-496F-F1A2-03209376CC8F}"/>
              </a:ext>
            </a:extLst>
          </p:cNvPr>
          <p:cNvSpPr/>
          <p:nvPr/>
        </p:nvSpPr>
        <p:spPr>
          <a:xfrm>
            <a:off x="10397822" y="4171926"/>
            <a:ext cx="1312026" cy="629795"/>
          </a:xfrm>
          <a:prstGeom prst="wedgeRectCallout">
            <a:avLst>
              <a:gd name="adj1" fmla="val -18627"/>
              <a:gd name="adj2" fmla="val 13507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hiệu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chuẩn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góc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sang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bảng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LUT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17095B-AC70-766F-8125-BDE667C1D275}"/>
              </a:ext>
            </a:extLst>
          </p:cNvPr>
          <p:cNvSpPr/>
          <p:nvPr/>
        </p:nvSpPr>
        <p:spPr>
          <a:xfrm>
            <a:off x="10556470" y="5331685"/>
            <a:ext cx="553333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83549-97B0-404C-8627-9F956A26CC76}"/>
              </a:ext>
            </a:extLst>
          </p:cNvPr>
          <p:cNvSpPr/>
          <p:nvPr/>
        </p:nvSpPr>
        <p:spPr>
          <a:xfrm>
            <a:off x="8009801" y="5710887"/>
            <a:ext cx="342335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B51E55-6FD6-8193-B3BB-58C767B6D91D}"/>
              </a:ext>
            </a:extLst>
          </p:cNvPr>
          <p:cNvCxnSpPr>
            <a:cxnSpLocks/>
          </p:cNvCxnSpPr>
          <p:nvPr/>
        </p:nvCxnSpPr>
        <p:spPr>
          <a:xfrm flipV="1">
            <a:off x="8025193" y="5345777"/>
            <a:ext cx="2531277" cy="36511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82CA06-973D-AE9C-F01C-E1558EACF60E}"/>
              </a:ext>
            </a:extLst>
          </p:cNvPr>
          <p:cNvCxnSpPr>
            <a:cxnSpLocks/>
          </p:cNvCxnSpPr>
          <p:nvPr/>
        </p:nvCxnSpPr>
        <p:spPr>
          <a:xfrm flipV="1">
            <a:off x="8367528" y="5604738"/>
            <a:ext cx="2723675" cy="37920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43A113-BF66-CDBC-D81C-A3233727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7CDE-6A78-8124-C36E-5901980B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40452"/>
            <a:ext cx="4467225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09AF5-97A0-1930-C271-2578B0F447F5}"/>
              </a:ext>
            </a:extLst>
          </p:cNvPr>
          <p:cNvSpPr txBox="1"/>
          <p:nvPr/>
        </p:nvSpPr>
        <p:spPr>
          <a:xfrm>
            <a:off x="536448" y="1325880"/>
            <a:ext cx="105735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</a:rPr>
              <a:t>Nhìn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nhận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chậm</a:t>
            </a:r>
            <a:r>
              <a:rPr lang="en-US" sz="2600" dirty="0">
                <a:latin typeface="Arial" panose="020B0604020202020204" pitchFamily="34" charset="0"/>
              </a:rPr>
              <a:t> (</a:t>
            </a:r>
            <a:r>
              <a:rPr lang="en-US" sz="2600" dirty="0" err="1">
                <a:latin typeface="Arial" panose="020B0604020202020204" pitchFamily="34" charset="0"/>
              </a:rPr>
              <a:t>xảy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vấn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nhất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vào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đoạn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từ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tháng</a:t>
            </a:r>
            <a:r>
              <a:rPr lang="en-US" sz="2600" dirty="0">
                <a:latin typeface="Arial" panose="020B0604020202020204" pitchFamily="34" charset="0"/>
              </a:rPr>
              <a:t> 9 -10), </a:t>
            </a:r>
            <a:r>
              <a:rPr lang="en-US" sz="2600" dirty="0" err="1">
                <a:latin typeface="Arial" panose="020B0604020202020204" pitchFamily="34" charset="0"/>
              </a:rPr>
              <a:t>ngoài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vấn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ngoại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bão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lũ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lịch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định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trường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đoạn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tập</a:t>
            </a:r>
            <a:r>
              <a:rPr lang="en-US" sz="2600" dirty="0"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600" dirty="0" err="1">
                <a:latin typeface="Arial" panose="020B0604020202020204" pitchFamily="34" charset="0"/>
              </a:rPr>
              <a:t>Đợt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ổn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định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ngưỡng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tham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tập</a:t>
            </a:r>
            <a:r>
              <a:rPr lang="en-US" sz="2600" dirty="0">
                <a:latin typeface="Arial" panose="020B0604020202020204" pitchFamily="34" charset="0"/>
              </a:rPr>
              <a:t>.</a:t>
            </a:r>
          </a:p>
          <a:p>
            <a:r>
              <a:rPr lang="en-US" sz="2600" dirty="0" err="1">
                <a:latin typeface="Arial" panose="020B0604020202020204" pitchFamily="34" charset="0"/>
              </a:rPr>
              <a:t>Ngoài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thêm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suất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, ….</a:t>
            </a:r>
          </a:p>
          <a:p>
            <a:endParaRPr lang="en-US" sz="2600" dirty="0">
              <a:latin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40A0CB2-4CC6-28BC-CD22-4B75605FF731}"/>
              </a:ext>
            </a:extLst>
          </p:cNvPr>
          <p:cNvSpPr/>
          <p:nvPr/>
        </p:nvSpPr>
        <p:spPr>
          <a:xfrm>
            <a:off x="2958750" y="4584834"/>
            <a:ext cx="4035552" cy="1724953"/>
          </a:xfrm>
          <a:prstGeom prst="wedgeRectCallout">
            <a:avLst>
              <a:gd name="adj1" fmla="val -31716"/>
              <a:gd name="adj2" fmla="val -939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C86CE43-CACC-9229-80A8-60B06EB8F0F7}"/>
              </a:ext>
            </a:extLst>
          </p:cNvPr>
          <p:cNvSpPr/>
          <p:nvPr/>
        </p:nvSpPr>
        <p:spPr>
          <a:xfrm>
            <a:off x="7871158" y="3807167"/>
            <a:ext cx="4035552" cy="1724953"/>
          </a:xfrm>
          <a:prstGeom prst="wedgeRectCallout">
            <a:avLst>
              <a:gd name="adj1" fmla="val -40187"/>
              <a:gd name="adj2" fmla="val -1003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A475C9-E468-4577-B326-ADB9B1C341E3}"/>
              </a:ext>
            </a:extLst>
          </p:cNvPr>
          <p:cNvSpPr/>
          <p:nvPr/>
        </p:nvSpPr>
        <p:spPr>
          <a:xfrm>
            <a:off x="1862983" y="3358497"/>
            <a:ext cx="3580688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A2972-4D48-9392-F4F5-465254373B38}"/>
              </a:ext>
            </a:extLst>
          </p:cNvPr>
          <p:cNvSpPr/>
          <p:nvPr/>
        </p:nvSpPr>
        <p:spPr>
          <a:xfrm>
            <a:off x="669378" y="2534413"/>
            <a:ext cx="10307652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43942-E467-02E1-AD53-68306ADF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99D6-6301-492D-BA6F-3AA8EC5F82F2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4FEE6-0B5A-D505-CB9B-B4541976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5ED99B-58BD-C48C-8471-48A23C6D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24B3-CE07-DFC7-9D27-38B0DFA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D121-7252-6DA2-435A-C0844F1D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2. Công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đã</a:t>
            </a:r>
            <a:r>
              <a:rPr lang="en-US" sz="4000" b="1" dirty="0"/>
              <a:t> </a:t>
            </a:r>
            <a:r>
              <a:rPr lang="en-US" sz="4000" b="1" dirty="0" err="1"/>
              <a:t>thực</a:t>
            </a:r>
            <a:r>
              <a:rPr lang="en-US" sz="4000" b="1" dirty="0"/>
              <a:t> </a:t>
            </a:r>
            <a:r>
              <a:rPr lang="en-US" sz="4000" b="1" dirty="0" err="1"/>
              <a:t>hiện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0E1BF-95C9-04D4-539C-AF9A3216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10-3B1B-45B0-A8F0-FE7F2A7942F5}" type="datetime1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5B84B-0D07-A7D7-0B77-8CEEFB7A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F2F72-3936-3FD3-121B-63CFD5D7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3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CA06-81F8-14C1-B95E-04D25405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24" y="178590"/>
            <a:ext cx="6726775" cy="971027"/>
          </a:xfrm>
        </p:spPr>
        <p:txBody>
          <a:bodyPr>
            <a:normAutofit/>
          </a:bodyPr>
          <a:lstStyle/>
          <a:p>
            <a:r>
              <a:rPr lang="en-US" b="1" dirty="0"/>
              <a:t>2. Công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491C-30ED-9164-9CF2-70C08B41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55" y="1344739"/>
            <a:ext cx="10905842" cy="208426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2.1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lên</a:t>
            </a:r>
            <a:r>
              <a:rPr lang="en-US" sz="3200" dirty="0"/>
              <a:t> LED 7 </a:t>
            </a:r>
            <a:r>
              <a:rPr lang="en-US" sz="3200" dirty="0" err="1"/>
              <a:t>thanh</a:t>
            </a:r>
            <a:endParaRPr lang="en-US" sz="3200" dirty="0"/>
          </a:p>
          <a:p>
            <a:r>
              <a:rPr lang="en-US" sz="3200" dirty="0"/>
              <a:t>2.2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ADT7420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I2C</a:t>
            </a:r>
          </a:p>
          <a:p>
            <a:r>
              <a:rPr lang="en-US" sz="3200" dirty="0"/>
              <a:t>2.3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ADXL362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SPI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37C5E-6E10-D8AE-9D05-78986EDA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C3A9-7CFE-4815-9FF4-21502093B2C4}" type="datetime1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83DD-E4B3-ED21-8E5E-714FB292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F1C19-27FB-71B5-2E90-F0DD2FC7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F8AE-6115-9B9A-CC78-BFA9B09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DE4E-89EA-2DFF-8868-573866D8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6236208" cy="582077"/>
          </a:xfrm>
        </p:spPr>
        <p:txBody>
          <a:bodyPr>
            <a:normAutofit/>
          </a:bodyPr>
          <a:lstStyle/>
          <a:p>
            <a:r>
              <a:rPr lang="en-US" sz="3200" b="1" dirty="0"/>
              <a:t>2.1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chữ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</a:t>
            </a:r>
            <a:r>
              <a:rPr lang="en-US" sz="3200" b="1" dirty="0" err="1"/>
              <a:t>lên</a:t>
            </a:r>
            <a:r>
              <a:rPr lang="en-US" sz="3200" b="1" dirty="0"/>
              <a:t> LED 7 </a:t>
            </a:r>
            <a:r>
              <a:rPr lang="en-US" sz="3200" b="1" dirty="0" err="1"/>
              <a:t>thanh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D297-A8BA-67EF-30D1-8D73B000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90" y="1173238"/>
            <a:ext cx="4998720" cy="487726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16 switches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32767,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PWM,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(&gt;24hz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2hz)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FPGA,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chu,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r>
              <a:rPr lang="en-US" dirty="0"/>
              <a:t>=&gt;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77741-3518-46B1-7DC1-188F9D72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53" y="983148"/>
            <a:ext cx="3186123" cy="253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5DFA9-3F25-1641-9775-B3E50D6E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01" y="983148"/>
            <a:ext cx="3053291" cy="2531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4FA40-49CE-4982-175E-0EE53369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8" y="3611871"/>
            <a:ext cx="3194515" cy="2279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0ED813-EBA6-3590-A758-083242CA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01" y="3611871"/>
            <a:ext cx="2973723" cy="224614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21889" y="4995539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2D89A-E0C9-09C4-3598-0F90488B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A350-3528-4009-8FA9-0AF09EDEC685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63BE-496A-F44F-27EF-31FB9A469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4B4E6E-D090-E155-327B-38FA2E05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E8E8-1D3E-6A73-3A65-07C8FFB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03B-43E4-D406-B3B4-CF852E3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2.2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nhiệt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ADT7420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D221-FB2B-7C56-6D28-9ECFBF15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1103971"/>
            <a:ext cx="4998720" cy="48772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ADT7420,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I2C,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2 bit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phẩy</a:t>
            </a:r>
            <a:endParaRPr lang="en-US" dirty="0"/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I2C,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FPGA, 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board FGPA,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96737-B67C-62F6-CE3F-D97F6C49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868680"/>
            <a:ext cx="4998720" cy="2446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3BDA7-DED1-D1A8-288D-7F6B304D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6" y="3542604"/>
            <a:ext cx="4998720" cy="228191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63185" y="4683560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897D-AA77-6827-DB6E-9259F059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0FF1-E18E-466C-8D09-9D994AD1F8EA}" type="datetime1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1990-5DAE-74E8-43B4-622B305A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8A0E9-60A0-4FCA-3CB2-4C3ACE58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00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672</TotalTime>
  <Words>2091</Words>
  <Application>Microsoft Office PowerPoint</Application>
  <PresentationFormat>Widescreen</PresentationFormat>
  <Paragraphs>262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Symbol</vt:lpstr>
      <vt:lpstr>Retrospect</vt:lpstr>
      <vt:lpstr>Báo cáo tổng kết thực tập đợt 1  (8/2025-11/2025)</vt:lpstr>
      <vt:lpstr>Nội dung báo cáo</vt:lpstr>
      <vt:lpstr>PowerPoint Presentation</vt:lpstr>
      <vt:lpstr>1. Tiến độ công việc</vt:lpstr>
      <vt:lpstr>1. Tiến độ công việc</vt:lpstr>
      <vt:lpstr>PowerPoint Presentation</vt:lpstr>
      <vt:lpstr>2. Công việc đã thực hiện</vt:lpstr>
      <vt:lpstr>2.1 Hiển thị các chữ số lên LED 7 thanh</vt:lpstr>
      <vt:lpstr>2.2 Hiển thị nhiệt độ với cảm biến ADT7420 với giao thức I2C</vt:lpstr>
      <vt:lpstr>2.3 Hiển thị góc xoay với cảm biến ADXL362 với giao thức SPI</vt:lpstr>
      <vt:lpstr>PowerPoint Presentation</vt:lpstr>
      <vt:lpstr>3. Vấn đề gặp phải và cách khắc phục</vt:lpstr>
      <vt:lpstr>3. Vấn đề gặp phải và cách khắc phục</vt:lpstr>
      <vt:lpstr>PowerPoint Presentation</vt:lpstr>
      <vt:lpstr>4. Triển khai công việc của đợt tiếp theo</vt:lpstr>
      <vt:lpstr>4. Triển khai công việc của đợt tiếp theo</vt:lpstr>
      <vt:lpstr>4. Triển khai công việc của đợt tiếp theo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44</cp:revision>
  <dcterms:created xsi:type="dcterms:W3CDTF">2026-01-07T02:47:33Z</dcterms:created>
  <dcterms:modified xsi:type="dcterms:W3CDTF">2026-01-16T09:00:15Z</dcterms:modified>
</cp:coreProperties>
</file>